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8" r:id="rId6"/>
    <p:sldId id="276" r:id="rId7"/>
    <p:sldId id="263" r:id="rId8"/>
    <p:sldId id="264" r:id="rId9"/>
    <p:sldId id="283" r:id="rId10"/>
    <p:sldId id="266" r:id="rId11"/>
    <p:sldId id="297" r:id="rId12"/>
    <p:sldId id="301" r:id="rId13"/>
    <p:sldId id="300" r:id="rId14"/>
    <p:sldId id="267" r:id="rId15"/>
    <p:sldId id="268" r:id="rId16"/>
    <p:sldId id="304" r:id="rId17"/>
    <p:sldId id="303" r:id="rId18"/>
    <p:sldId id="305" r:id="rId19"/>
    <p:sldId id="306" r:id="rId20"/>
    <p:sldId id="307" r:id="rId21"/>
    <p:sldId id="308" r:id="rId22"/>
    <p:sldId id="309" r:id="rId23"/>
    <p:sldId id="284" r:id="rId24"/>
    <p:sldId id="269" r:id="rId25"/>
    <p:sldId id="271" r:id="rId26"/>
    <p:sldId id="310" r:id="rId27"/>
    <p:sldId id="311" r:id="rId28"/>
    <p:sldId id="312" r:id="rId29"/>
    <p:sldId id="285" r:id="rId30"/>
    <p:sldId id="273" r:id="rId31"/>
    <p:sldId id="286" r:id="rId32"/>
    <p:sldId id="274" r:id="rId33"/>
    <p:sldId id="315" r:id="rId34"/>
    <p:sldId id="316" r:id="rId35"/>
    <p:sldId id="314" r:id="rId36"/>
    <p:sldId id="317" r:id="rId37"/>
    <p:sldId id="257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32" d="100"/>
          <a:sy n="232" d="100"/>
        </p:scale>
        <p:origin x="-1632" y="-288"/>
      </p:cViewPr>
      <p:guideLst>
        <p:guide orient="horz" pos="1650"/>
        <p:guide pos="2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88BF6-9CAB-49BC-BFE5-5C570BE161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F65FA-429F-4373-9479-4C6A1C9316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2AC-A369-4D70-88AD-1C73A87EE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47A0-8F3A-4CEC-AF03-0972B3128E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file:///C:\Users\lenovo\AppData\Local\Temp\wps\INetCache\206b3871d0236ee75c95a530672556c7" TargetMode="Externa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435015" y="607842"/>
            <a:ext cx="6456848" cy="1038659"/>
            <a:chOff x="197963" y="5473122"/>
            <a:chExt cx="8609130" cy="13848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422031" y="3756724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2031" y="1646501"/>
            <a:ext cx="8482819" cy="2036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254" y="485336"/>
            <a:ext cx="5061602" cy="4499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4651" y="2086177"/>
            <a:ext cx="4298611" cy="62230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我知道的那些汉服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85331" y="2774938"/>
            <a:ext cx="2637899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演讲人：王梦娜    演讲时间：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505" y="-45466"/>
            <a:ext cx="2551209" cy="2632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1299845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衿（jīn）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古代服装下连到前襟的衣领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116332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祍（rèn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57476" y="2628994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衣襟，根据掩襟的方向 （特指外襟）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带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730404" y="3693993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系的带子，同系，汉服几乎不用一颗扣子，全由系带结缨的方式穿戴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特点.png特点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15210" y="1005205"/>
            <a:ext cx="5551805" cy="3787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汉服主要特点的总结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79525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交领襦裙： 交领齐腰襦裙其实比较适合日常的，现在汉服越来越被大众接受，身边经常会看到穿交领襦裙的妹纸出行。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汉服一般交领为多，像襦裙、袄裙、曲裾等都是交领居多。当然除交领之外还有对襟、圆领等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交领齐腰襦裙.jpg交领齐腰襦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3470" y="1141176"/>
            <a:ext cx="2609558" cy="33426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79525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083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袄裙是明代女装的一种通称，不是固定术语，袄是袄，裙是裙。明代盛行衣掩裙的袄裙打扮，清朝汉女装继承了大体款式。袄裙的款式也影响了朝鲜宫样以及中国其他民族。我们在看韩剧的时候，里面出现的韩服也是受到了咱们袄裙影响的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交领袄裙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袄裙.jpg袄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6344" y="848632"/>
            <a:ext cx="2543810" cy="3942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6365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交领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083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古代深衣之裳计有十二幅，皆宽头在下，狭头在上，通称为衽(rèn)，接续其衽而钩其旁边者为"曲裾"。像我们在电视剧《美人心计》中，所看到的服饰就多为曲裾。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交领曲裾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曲裾.png曲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5850" y="1027829"/>
            <a:ext cx="2609558" cy="35388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6365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右衽（rèn）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125349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右衽是汉服始终保留的特点，但并非汉服独有。因此右衽成为汉族的象征符号之一。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另外，左衽也被用来指死者，在陪葬的壁画和绘画先人的画像中，使用左衽，以示阴阳有别。所以千万不要弄错了左右哟！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右衽是汉服始终保留的特点，但并非汉服独有。因此右衽成为汉族的象征符号之一。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右葚.jpg右葚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5850" y="1466614"/>
            <a:ext cx="2609558" cy="26612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系带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上襦的系带先系里面的带，再系外面的带。具体情况，如图所示。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     汉服主要使用系带结缨的方式进行穿戴，用衣带固定衣服的各个部位。当然，也有少数使用纽襻（pàn）。这里，我们简单介绍下上襦下裙如何系带。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细带.png细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1245" y="2170512"/>
            <a:ext cx="2609558" cy="1371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       下裙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       一片式下裙系带有两种方法，一种是有两根的带子，另一种是四根带子的。系带方法如图所示。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           可分为一片式系带和两片式系带。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下裙.jpg下裙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1245" y="2295925"/>
            <a:ext cx="2609558" cy="11207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两片式下裙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91440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      上襦的系带先系里面的带，再系外面的带。具体情况，如图所示。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 先系后片的，再系前片。先将后片的带绕到前面系好后，然后把前片的带从后面再绕回到前面系好，可看下图理解。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2qun.jpg2qu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5005" y="1106170"/>
            <a:ext cx="2501265" cy="2534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36299" y="3492304"/>
            <a:ext cx="5824025" cy="285377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3906010" y="1357300"/>
            <a:ext cx="3497657" cy="3454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系带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3906010" y="2399527"/>
            <a:ext cx="4031686" cy="5759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可看图理解。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6010" y="1927108"/>
            <a:ext cx="4031686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两片式下裙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C:\Users\lenovo\Pictures\2系.jpg2系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3790" y="1022350"/>
            <a:ext cx="2154555" cy="25196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汉服的基本特点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1318536" y="2825465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3397962" y="2825465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77389" y="2825464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7535714" y="2825463"/>
            <a:ext cx="556591" cy="556591"/>
          </a:xfrm>
          <a:prstGeom prst="diamond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566321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汉服的历史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>
            <a:off x="2645747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在结构上，汉服分为十个部分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3"/>
          <p:cNvSpPr>
            <a:spLocks noChangeArrowheads="1"/>
          </p:cNvSpPr>
          <p:nvPr/>
        </p:nvSpPr>
        <p:spPr bwMode="auto">
          <a:xfrm>
            <a:off x="4725172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四千年了她终于出圈 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6783498" y="4015253"/>
            <a:ext cx="2079162" cy="1911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汉服确实已经成为一种新的风潮</a:t>
            </a: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3140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7597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6964" y="297168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00318" y="2953717"/>
            <a:ext cx="42738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22"/>
          <p:cNvSpPr txBox="1">
            <a:spLocks noChangeArrowheads="1"/>
          </p:cNvSpPr>
          <p:nvPr/>
        </p:nvSpPr>
        <p:spPr bwMode="auto">
          <a:xfrm>
            <a:off x="777853" y="3586918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简单的解释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877710" y="3586915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汉服的十大结构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22"/>
          <p:cNvSpPr txBox="1">
            <a:spLocks noChangeArrowheads="1"/>
          </p:cNvSpPr>
          <p:nvPr/>
        </p:nvSpPr>
        <p:spPr bwMode="auto">
          <a:xfrm>
            <a:off x="4966677" y="3576976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生活中看到的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056132" y="3576976"/>
            <a:ext cx="1587154" cy="29908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汉服市场爆发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86690" y="858472"/>
            <a:ext cx="3955667" cy="99187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000" dirty="0">
                <a:latin typeface="Castellar" panose="020A0402060406010301" pitchFamily="18" charset="0"/>
                <a:ea typeface="微软雅黑" panose="020B0503020204020204" charset="-122"/>
              </a:rPr>
              <a:t>了解的汉服</a:t>
            </a:r>
            <a:endParaRPr lang="zh-CN" altLang="en-US" sz="3000" dirty="0">
              <a:latin typeface="Castellar" panose="020A0402060406010301" pitchFamily="18" charset="0"/>
              <a:ea typeface="微软雅黑" panose="020B0503020204020204" charset="-122"/>
            </a:endParaRPr>
          </a:p>
          <a:p>
            <a:pPr marL="1828800" lvl="4" indent="0" algn="ctr">
              <a:buNone/>
            </a:pPr>
            <a:endParaRPr lang="zh-CN" altLang="en-US" sz="3000" dirty="0">
              <a:solidFill>
                <a:schemeClr val="tx1"/>
              </a:solidFill>
              <a:latin typeface="Castellar" panose="020A0402060406010301" pitchFamily="18" charset="0"/>
              <a:ea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724" y="562270"/>
            <a:ext cx="1363902" cy="12881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358562" y="614938"/>
            <a:ext cx="1308137" cy="1235462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304908" y="1799328"/>
            <a:ext cx="6319911" cy="603281"/>
            <a:chOff x="0" y="5716103"/>
            <a:chExt cx="11962390" cy="1141897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757791"/>
              <a:ext cx="6839480" cy="1100209"/>
              <a:chOff x="197963" y="5473122"/>
              <a:chExt cx="8609130" cy="1384878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8679" y="5473124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963" y="5473125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6377" y="5473122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661" y="5473123"/>
                <a:ext cx="2160716" cy="1384875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6839480" y="5716103"/>
              <a:ext cx="5122910" cy="1100208"/>
              <a:chOff x="197963" y="5473123"/>
              <a:chExt cx="6448414" cy="1384877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8679" y="5473124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963" y="5473125"/>
                <a:ext cx="2160716" cy="1384875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661" y="5473123"/>
                <a:ext cx="2160716" cy="13848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生活中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而且近几年，穿汉服确实已经成为一种新的风潮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5" y="141582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71494" y="2689767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她终于出圈了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1968" y="1840790"/>
            <a:ext cx="7930649" cy="1893849"/>
            <a:chOff x="999451" y="2444227"/>
            <a:chExt cx="10574198" cy="2525132"/>
          </a:xfrm>
        </p:grpSpPr>
        <p:sp>
          <p:nvSpPr>
            <p:cNvPr id="7" name="矩形 6"/>
            <p:cNvSpPr/>
            <p:nvPr/>
          </p:nvSpPr>
          <p:spPr>
            <a:xfrm>
              <a:off x="1875811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文本框 22"/>
            <p:cNvSpPr txBox="1">
              <a:spLocks noChangeArrowheads="1"/>
            </p:cNvSpPr>
            <p:nvPr/>
          </p:nvSpPr>
          <p:spPr bwMode="auto">
            <a:xfrm>
              <a:off x="999451" y="2444227"/>
              <a:ext cx="2475055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地铁上↓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矩形 23"/>
            <p:cNvSpPr>
              <a:spLocks noChangeArrowheads="1"/>
            </p:cNvSpPr>
            <p:nvPr/>
          </p:nvSpPr>
          <p:spPr bwMode="auto">
            <a:xfrm>
              <a:off x="1022096" y="3024967"/>
              <a:ext cx="2278527" cy="3471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85661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文本框 22"/>
            <p:cNvSpPr txBox="1">
              <a:spLocks noChangeArrowheads="1"/>
            </p:cNvSpPr>
            <p:nvPr/>
          </p:nvSpPr>
          <p:spPr bwMode="auto">
            <a:xfrm>
              <a:off x="3609302" y="2462853"/>
              <a:ext cx="2475055" cy="7374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商场内↓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矩形 23"/>
            <p:cNvSpPr>
              <a:spLocks noChangeArrowheads="1"/>
            </p:cNvSpPr>
            <p:nvPr/>
          </p:nvSpPr>
          <p:spPr bwMode="auto">
            <a:xfrm>
              <a:off x="3631946" y="3024967"/>
              <a:ext cx="2278527" cy="3471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30308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文本框 22"/>
            <p:cNvSpPr txBox="1">
              <a:spLocks noChangeArrowheads="1"/>
            </p:cNvSpPr>
            <p:nvPr/>
          </p:nvSpPr>
          <p:spPr bwMode="auto">
            <a:xfrm>
              <a:off x="6353948" y="2444227"/>
              <a:ext cx="2475055" cy="7374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甚至景区里↓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74955" y="4359759"/>
              <a:ext cx="596347" cy="609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文本框 22"/>
            <p:cNvSpPr txBox="1">
              <a:spLocks noChangeArrowheads="1"/>
            </p:cNvSpPr>
            <p:nvPr/>
          </p:nvSpPr>
          <p:spPr bwMode="auto">
            <a:xfrm>
              <a:off x="9098594" y="2444227"/>
              <a:ext cx="2475055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5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婚礼上</a:t>
              </a:r>
              <a:endPara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8472" y="4104841"/>
            <a:ext cx="6456848" cy="1038659"/>
            <a:chOff x="197963" y="5473122"/>
            <a:chExt cx="8609130" cy="138487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汉服确实已经成为一种新的风潮	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208055" y="1622492"/>
            <a:ext cx="10147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地铁上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4370070" y="859155"/>
            <a:ext cx="3286760" cy="3944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093755" y="1622492"/>
            <a:ext cx="1129030" cy="71755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商场内↓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 algn="r"/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QQ截图20210521130503.pngQQ截图2021052113050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22115" y="1119505"/>
            <a:ext cx="3662680" cy="32111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2636555" y="1622492"/>
            <a:ext cx="1586230" cy="71755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甚至景区里↓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 algn="r"/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截取.png截取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16555" y="2124075"/>
            <a:ext cx="4740275" cy="261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1428750" y="1622425"/>
            <a:ext cx="4802505" cy="71755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婚礼上：新娘子，凤冠霞帔；新郎官，状元服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001" y="703833"/>
            <a:ext cx="2350000" cy="4100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2187414">
            <a:off x="4911213" y="1061884"/>
            <a:ext cx="3419392" cy="2947751"/>
          </a:xfrm>
          <a:prstGeom prst="triangle">
            <a:avLst/>
          </a:prstGeom>
          <a:noFill/>
          <a:ln>
            <a:solidFill>
              <a:srgbClr val="94BC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生活中的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 descr="C:\Users\lenovo\Pictures\QQ截图20210521130811.pngQQ截图2021052113081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69465" y="2063115"/>
            <a:ext cx="5360670" cy="2769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汉服市场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越来越多人开始认同汉服文化复兴，不再向汉服爱好者投去打量目光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49269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爆发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lenovo\Pictures\他死.png他死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85085" y="1272540"/>
            <a:ext cx="3379470" cy="2653030"/>
          </a:xfrm>
          <a:prstGeom prst="ellipse">
            <a:avLst/>
          </a:prstGeom>
        </p:spPr>
      </p:pic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2705735" y="3925570"/>
            <a:ext cx="4056380" cy="39116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对待汉服理性平和、认同包容的社会心态，真好啊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0850" y="313055"/>
            <a:ext cx="3517265" cy="767080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76岁老奶奶穿汉服出行，路人随拍火遍抖音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25345" y="313055"/>
            <a:ext cx="4382770" cy="347980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汉服指的是汉族服饰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6246" y="1561514"/>
            <a:ext cx="94871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94BC7F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01</a:t>
            </a:r>
            <a:endParaRPr lang="zh-CN" altLang="en-US" sz="4500" b="1" dirty="0">
              <a:solidFill>
                <a:srgbClr val="94BC7F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19265" y="1617785"/>
            <a:ext cx="108897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94BC7F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02</a:t>
            </a:r>
            <a:endParaRPr lang="zh-CN" altLang="en-US" sz="4500" b="1" dirty="0">
              <a:solidFill>
                <a:srgbClr val="94BC7F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cxnSp>
        <p:nvCxnSpPr>
          <p:cNvPr id="18" name="直接连接符 9"/>
          <p:cNvCxnSpPr/>
          <p:nvPr/>
        </p:nvCxnSpPr>
        <p:spPr>
          <a:xfrm>
            <a:off x="1355613" y="2275113"/>
            <a:ext cx="6541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0"/>
          <p:cNvCxnSpPr/>
          <p:nvPr/>
        </p:nvCxnSpPr>
        <p:spPr>
          <a:xfrm>
            <a:off x="5555112" y="2275504"/>
            <a:ext cx="6541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607224" y="2477433"/>
            <a:ext cx="1998655" cy="2838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汉服的分支</a:t>
            </a:r>
            <a:endParaRPr lang="zh-CN" altLang="en-US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799481" y="2874410"/>
            <a:ext cx="1766538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9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唐装、宋服、明袍等等这些都是汉服的分</a:t>
            </a:r>
            <a:endParaRPr lang="en-US" altLang="zh-CN" sz="900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554980" y="2429510"/>
            <a:ext cx="1337310" cy="28384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宣传的自身</a:t>
            </a:r>
            <a:endParaRPr lang="zh-CN" altLang="en-US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5706745" y="2706370"/>
            <a:ext cx="1863725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9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汉服爱好者，爱汉服敬汉服也懂汉服</a:t>
            </a:r>
            <a:endParaRPr lang="en-US" altLang="zh-CN" sz="900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划分k.png划分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853565"/>
            <a:ext cx="3478530" cy="249174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3568065" y="2392680"/>
            <a:ext cx="243903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有服章之美，谓之华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674745" y="3092450"/>
            <a:ext cx="458216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华，既是曹植《洛神赋》中能够直观感受到的精美绝伦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691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汉服，又称汉衣冠，中国汉族的传统服饰，又称为汉装、华服，是从黄帝即位（约西元前2698年）至明末 （公元17世纪中叶）这四千多年中，以华夏礼仪文化为中心。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56254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简单的介绍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会员.png会员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3570" y="1054735"/>
            <a:ext cx="2945130" cy="329057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3568065" y="2392680"/>
            <a:ext cx="374713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  <a:sym typeface="+mn-ea"/>
              </a:rPr>
              <a:t>华”更代表了风骨和民族气度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  <a:sym typeface="+mn-ea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674745" y="3092450"/>
            <a:ext cx="458216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举手间，翩翩大袖行云流水；行动处，长风盈袖衣袂飘展。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fault.pngfaul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7045" y="1840230"/>
            <a:ext cx="3570605" cy="2632710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也是《长恨歌》中沁人心脾的灵动飘逸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风吹仙袂飘飘举，犹似羽衣霓裳舞。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汉服的分支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压力.png压力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7600" y="1216025"/>
            <a:ext cx="2750185" cy="3256915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压力中的他们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他们无数次冲破无形束缚、不顾怪异眼光，将汉服的美一点点挖掘出来并展示在世人面前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汉服爱好者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lenovo\Pictures\兔子.png兔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0575" y="1372870"/>
            <a:ext cx="3465195" cy="2769235"/>
          </a:xfrm>
          <a:prstGeom prst="rect">
            <a:avLst/>
          </a:prstGeom>
        </p:spPr>
      </p:pic>
      <p:sp>
        <p:nvSpPr>
          <p:cNvPr id="5" name="Rectangle 80"/>
          <p:cNvSpPr/>
          <p:nvPr/>
        </p:nvSpPr>
        <p:spPr>
          <a:xfrm>
            <a:off x="4320540" y="2310130"/>
            <a:ext cx="4286885" cy="440690"/>
          </a:xfrm>
          <a:prstGeom prst="rect">
            <a:avLst/>
          </a:prstGeom>
        </p:spPr>
        <p:txBody>
          <a:bodyPr wrap="squar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民族文化自信增强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4578985" y="3092450"/>
            <a:ext cx="3677920" cy="1179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汉服之美，美如诗画，美到极致尽显芳华。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经历数千年的洗礼和沉淀，汉服值得成为每一个国人的骄傲。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汉服爱好者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2031" y="3587911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2031" y="1477688"/>
            <a:ext cx="8482819" cy="2036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254" y="485336"/>
            <a:ext cx="5061602" cy="4499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019" y="1813848"/>
            <a:ext cx="5412503" cy="623248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感 谢 您 的 观 看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019" y="2437096"/>
            <a:ext cx="4915520" cy="691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虽缺失过被遗忘过，但还好文化意识正在觉醒、这份美感被越来越多人传承了下去……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也许终有一天，每个人都能穿上汉服，短暂梦回那个令人魂牵梦萦的时代，再现千年前的经典模样。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05" y="-214278"/>
            <a:ext cx="2551209" cy="2632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42157" y="1612916"/>
            <a:ext cx="5854061" cy="919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78135" y="1800325"/>
            <a:ext cx="5145959" cy="483870"/>
          </a:xfrm>
          <a:prstGeom prst="rect">
            <a:avLst/>
          </a:prstGeom>
          <a:noFill/>
        </p:spPr>
        <p:txBody>
          <a:bodyPr wrap="square" lIns="68604" tIns="34302" rIns="68604" bIns="3430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自黄帝、尧、舜垂衣裳而天下治，汉服已具基本形式，历经周朝礼法的继承，到了汉朝形成完善的衣冠体系并普及至民众，还通过儒教和中华法系影响了整个汉文化圈。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2157" y="2855054"/>
            <a:ext cx="5854061" cy="919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8135" y="3042463"/>
            <a:ext cx="5145959" cy="483870"/>
          </a:xfrm>
          <a:prstGeom prst="rect">
            <a:avLst/>
          </a:prstGeom>
          <a:noFill/>
        </p:spPr>
        <p:txBody>
          <a:bodyPr wrap="square" lIns="68604" tIns="34302" rIns="68604" bIns="3430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汉服是最能体现汉族特色及信仰的服装，是华夏礼仪文化的必要组成，汉服的特点可以在四书五经、经史子集里找到依据。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48473" y="1742023"/>
            <a:ext cx="3292823" cy="31098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78397" y="31784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发展历史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4140334" y="1569738"/>
            <a:ext cx="7861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起源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269469" y="1870015"/>
            <a:ext cx="4672820" cy="1433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        早在商朝，就已经确立了衣冠制度，不同的样式代表不同的阶级，而有一个总的形制，就是“上衣下裳”制。顾名思义，无论尊卑男女，都是采用上下两段的制式，且边缘必须用相差大的颜色的布料封边		这是成语“不修边幅”的起源。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C:\Users\lenovo\Pictures\海富.jpg海富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6657" y="756275"/>
            <a:ext cx="2799715" cy="42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朝代的简史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22031" y="4419202"/>
            <a:ext cx="8482819" cy="262235"/>
          </a:xfrm>
          <a:prstGeom prst="rect">
            <a:avLst/>
          </a:prstGeom>
          <a:solidFill>
            <a:srgbClr val="94BC7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031" y="1646500"/>
            <a:ext cx="8482819" cy="2664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72355" y="949569"/>
            <a:ext cx="4332495" cy="696932"/>
            <a:chOff x="197963" y="5473122"/>
            <a:chExt cx="8609130" cy="13848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8679" y="5473124"/>
              <a:ext cx="2160716" cy="13848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7963" y="5473125"/>
              <a:ext cx="2160716" cy="13848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46377" y="5473122"/>
              <a:ext cx="2160716" cy="1384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5661" y="5473123"/>
              <a:ext cx="2160716" cy="138487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349270" y="2085493"/>
            <a:ext cx="1991128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汉服结构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9270" y="3348913"/>
            <a:ext cx="4021103" cy="276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在结构上，汉服分为十个部分：领、襟、裾、袂、祛、袖、衿、衽、带、系。 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431064"/>
            <a:ext cx="3254844" cy="33584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49269" y="2631982"/>
            <a:ext cx="3375676" cy="57594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300" b="1" dirty="0">
                <a:latin typeface="微软雅黑" panose="020B0503020204020204" charset="-122"/>
                <a:ea typeface="微软雅黑" panose="020B0503020204020204" charset="-122"/>
              </a:rPr>
              <a:t>汉服分十个部分</a:t>
            </a:r>
            <a:endParaRPr lang="zh-CN" altLang="en-US" sz="3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领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18957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衣领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襟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57476" y="2628994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襟：与祍是同义词，但使用时特指衣服的交叠重合处，以内 外（或前后）襟区分。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裾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882804" y="3739078"/>
            <a:ext cx="4672820" cy="925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裾：衣服的下摆，又特指衣服前襟处。例如“直裾”的意思就是，衣襟垂直而下。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9854" y="1826351"/>
            <a:ext cx="3283585" cy="2265045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144018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袂（mèi）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衣袖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8" name="Rectangle 80"/>
          <p:cNvSpPr/>
          <p:nvPr/>
        </p:nvSpPr>
        <p:spPr>
          <a:xfrm>
            <a:off x="3857476" y="2286514"/>
            <a:ext cx="131445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祛（qū）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9" name="TextBox 84"/>
          <p:cNvSpPr txBox="1"/>
          <p:nvPr/>
        </p:nvSpPr>
        <p:spPr>
          <a:xfrm>
            <a:off x="3841601" y="2597244"/>
            <a:ext cx="4672820" cy="417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袖口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0" name="Rectangle 80"/>
          <p:cNvSpPr/>
          <p:nvPr/>
        </p:nvSpPr>
        <p:spPr>
          <a:xfrm>
            <a:off x="3882804" y="3396598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袖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1" name="TextBox 84"/>
          <p:cNvSpPr txBox="1"/>
          <p:nvPr/>
        </p:nvSpPr>
        <p:spPr>
          <a:xfrm>
            <a:off x="3882804" y="3739078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袖子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276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0"/>
          <p:cNvSpPr/>
          <p:nvPr/>
        </p:nvSpPr>
        <p:spPr>
          <a:xfrm>
            <a:off x="3841651" y="1221562"/>
            <a:ext cx="557530" cy="440690"/>
          </a:xfrm>
          <a:prstGeom prst="rect">
            <a:avLst/>
          </a:prstGeom>
        </p:spPr>
        <p:txBody>
          <a:bodyPr wrap="none" lIns="164564" tIns="82283" rIns="164564" bIns="82283">
            <a:spAutoFit/>
          </a:bodyPr>
          <a:lstStyle/>
          <a:p>
            <a:pPr algn="l"/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TextBox 84"/>
          <p:cNvSpPr txBox="1"/>
          <p:nvPr/>
        </p:nvSpPr>
        <p:spPr>
          <a:xfrm>
            <a:off x="3841651" y="1564042"/>
            <a:ext cx="4672820" cy="671195"/>
          </a:xfrm>
          <a:prstGeom prst="rect">
            <a:avLst/>
          </a:prstGeom>
          <a:noFill/>
        </p:spPr>
        <p:txBody>
          <a:bodyPr wrap="square" lIns="164564" tIns="82283" rIns="164564" bIns="8228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  <a:cs typeface="Aparajita" panose="020B0604020202020204" pitchFamily="34" charset="0"/>
              </a:rPr>
              <a:t>系的带子，同带，汉服几乎不用一颗扣子，全由系带结缨的方式穿戴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latin typeface="微软雅黑" panose="020B0503020204020204" charset="-122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2" name="图片 1" descr="C:\Users\lenovo\Pictures\全部.jpg全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1717448"/>
            <a:ext cx="3506372" cy="2419350"/>
          </a:xfrm>
          <a:prstGeom prst="ellipse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209" y="424317"/>
            <a:ext cx="8788791" cy="134875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91097" y="317842"/>
            <a:ext cx="3517014" cy="347744"/>
          </a:xfrm>
          <a:prstGeom prst="rect">
            <a:avLst/>
          </a:prstGeom>
          <a:solidFill>
            <a:srgbClr val="94B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4" tIns="34302" rIns="68604" bIns="34302" rtlCol="0" anchor="ctr"/>
          <a:lstStyle/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汉服的十大结构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</Words>
  <Application>WPS 演示</Application>
  <PresentationFormat>全屏显示(16:9)</PresentationFormat>
  <Paragraphs>300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Castellar</vt:lpstr>
      <vt:lpstr>Aparajita</vt:lpstr>
      <vt:lpstr>Nirmala UI</vt:lpstr>
      <vt:lpstr>等线</vt:lpstr>
      <vt:lpstr>Arial Unicode MS</vt:lpstr>
      <vt:lpstr>等线 Light</vt:lpstr>
      <vt:lpstr>Calibri Light</vt:lpstr>
      <vt:lpstr>方正宋刻本秀楷简体</vt:lpstr>
      <vt:lpstr>汉仪黑荔枝体简</vt:lpstr>
      <vt:lpstr>黑体</vt:lpstr>
      <vt:lpstr>Arial Narrow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微信公众号：PPT模板不求人</dc:description>
  <cp:lastModifiedBy>布丁</cp:lastModifiedBy>
  <cp:revision>22</cp:revision>
  <dcterms:created xsi:type="dcterms:W3CDTF">2017-11-05T02:32:00Z</dcterms:created>
  <dcterms:modified xsi:type="dcterms:W3CDTF">2021-05-21T05:34:32Z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DB94026FBE0F4D6A9AA780D3066AE753</vt:lpwstr>
  </property>
  <property fmtid="{D5CDD505-2E9C-101B-9397-08002B2CF9AE}" pid="3" name="KSOProductBuildVer">
    <vt:lpwstr>2052-11.1.0.10495</vt:lpwstr>
  </property>
</Properties>
</file>